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2" r:id="rId1"/>
  </p:sldMasterIdLst>
  <p:sldIdLst>
    <p:sldId id="256" r:id="rId2"/>
    <p:sldId id="258" r:id="rId3"/>
    <p:sldId id="259" r:id="rId4"/>
    <p:sldId id="263" r:id="rId5"/>
    <p:sldId id="260" r:id="rId6"/>
    <p:sldId id="262" r:id="rId7"/>
    <p:sldId id="261" r:id="rId8"/>
    <p:sldId id="264" r:id="rId9"/>
    <p:sldId id="265" r:id="rId10"/>
    <p:sldId id="267" r:id="rId11"/>
    <p:sldId id="271" r:id="rId12"/>
    <p:sldId id="266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rill" initials="K" lastIdx="2" clrIdx="0">
    <p:extLst>
      <p:ext uri="{19B8F6BF-5375-455C-9EA6-DF929625EA0E}">
        <p15:presenceInfo xmlns:p15="http://schemas.microsoft.com/office/powerpoint/2012/main" userId="4860a8c90adb0fd4" providerId="Windows Live"/>
      </p:ext>
    </p:extLst>
  </p:cmAuthor>
  <p:cmAuthor id="2" name="Полина Комарова" initials="ПК" lastIdx="1" clrIdx="1">
    <p:extLst>
      <p:ext uri="{19B8F6BF-5375-455C-9EA6-DF929625EA0E}">
        <p15:presenceInfo xmlns:p15="http://schemas.microsoft.com/office/powerpoint/2012/main" userId="511593ecdef5cfc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E4F8"/>
    <a:srgbClr val="9FD3DD"/>
    <a:srgbClr val="F9C7E7"/>
    <a:srgbClr val="FA48CB"/>
    <a:srgbClr val="7D20B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6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01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68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4757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5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2396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9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324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7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5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77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57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6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64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48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9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09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  <p:sldLayoutId id="214748376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672046" y="2424181"/>
            <a:ext cx="7058902" cy="1600513"/>
          </a:xfrm>
          <a:prstGeom prst="rect">
            <a:avLst/>
          </a:prstGeom>
          <a:gradFill>
            <a:gsLst>
              <a:gs pos="0">
                <a:srgbClr val="80E4F8">
                  <a:alpha val="30000"/>
                </a:srgbClr>
              </a:gs>
              <a:gs pos="100000">
                <a:srgbClr val="9FD3DD">
                  <a:alpha val="15000"/>
                  <a:lumMod val="66000"/>
                  <a:lumOff val="34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879267"/>
            <a:ext cx="12191999" cy="252402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на тему </a:t>
            </a:r>
            <a:b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«Моя мечта – мой собственный бизнес»</a:t>
            </a:r>
            <a:endParaRPr lang="ru-RU" sz="1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93417" y="4071555"/>
            <a:ext cx="7098583" cy="2856846"/>
          </a:xfrm>
        </p:spPr>
        <p:txBody>
          <a:bodyPr>
            <a:normAutofit/>
          </a:bodyPr>
          <a:lstStyle/>
          <a:p>
            <a:pPr algn="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от школы №53:</a:t>
            </a:r>
          </a:p>
          <a:p>
            <a:pPr algn="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Маслова Маргарита Александровна</a:t>
            </a:r>
          </a:p>
          <a:p>
            <a:pPr algn="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работы от вуза:</a:t>
            </a:r>
          </a:p>
          <a:p>
            <a:pPr algn="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Медведева Марина Валерьевна</a:t>
            </a:r>
          </a:p>
          <a:p>
            <a:pPr algn="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выполнила:</a:t>
            </a:r>
          </a:p>
          <a:p>
            <a:pPr algn="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Комарова Полина Александровна</a:t>
            </a:r>
          </a:p>
          <a:p>
            <a:pPr algn="r"/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9572" y="374073"/>
            <a:ext cx="105328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науки и высшего образования Российской Федерации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«Ивановский государственный политехнический университет»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информационных технологий, естественных и гуманитарных наук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экономики, управления и финансов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461052" y="2211890"/>
            <a:ext cx="6920762" cy="16005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364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45199" y="163234"/>
            <a:ext cx="4694548" cy="704982"/>
          </a:xfrm>
          <a:prstGeom prst="rect">
            <a:avLst/>
          </a:prstGeom>
          <a:gradFill>
            <a:gsLst>
              <a:gs pos="0">
                <a:srgbClr val="80E4F8"/>
              </a:gs>
              <a:gs pos="100000">
                <a:srgbClr val="9FD3DD">
                  <a:alpha val="15000"/>
                  <a:lumMod val="66000"/>
                  <a:lumOff val="34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323851"/>
            <a:ext cx="10018713" cy="6985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Ежемесячные затраты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2712" y="868216"/>
            <a:ext cx="10018713" cy="3032665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Электричество – 10 000 рублей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 (в среднем) – 3 000 рублей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Аренда – 70 000 рублей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Конфеты, печенье, чай, кофе для клиентов – 10 000 рублей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материалы для персонала – 120 000 рублей</a:t>
            </a:r>
          </a:p>
          <a:p>
            <a:pPr marL="0" lvl="0" indent="0">
              <a:buNone/>
            </a:pP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Итого: 213 000 рублей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14795" y="51683"/>
            <a:ext cx="4694548" cy="7049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548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1E4E58C-1F17-4960-8EE1-4DBF9C1C3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0553" y="509633"/>
            <a:ext cx="3350893" cy="429936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Зарплаты, налоги и доходы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200DB4-44F0-4942-A6EF-7B0C882C65E1}"/>
              </a:ext>
            </a:extLst>
          </p:cNvPr>
          <p:cNvSpPr txBox="1"/>
          <p:nvPr/>
        </p:nvSpPr>
        <p:spPr>
          <a:xfrm>
            <a:off x="813732" y="1459685"/>
            <a:ext cx="47733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Зарплата у каждого мастера сдельная и составляет от 20% до 25%</a:t>
            </a:r>
          </a:p>
          <a:p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УСН для ООО составляет 6% от доходов, то есть около 25 000 рублей</a:t>
            </a:r>
          </a:p>
          <a:p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каждый мастер будет принимать 3-5 клиентов в день, то доход за день будет составлять около 25 000 рублей</a:t>
            </a:r>
          </a:p>
        </p:txBody>
      </p:sp>
    </p:spTree>
    <p:extLst>
      <p:ext uri="{BB962C8B-B14F-4D97-AF65-F5344CB8AC3E}">
        <p14:creationId xmlns:p14="http://schemas.microsoft.com/office/powerpoint/2010/main" val="123745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55053" y="111551"/>
            <a:ext cx="4694548" cy="942681"/>
          </a:xfrm>
          <a:prstGeom prst="rect">
            <a:avLst/>
          </a:prstGeom>
          <a:gradFill>
            <a:gsLst>
              <a:gs pos="0">
                <a:srgbClr val="80E4F8"/>
              </a:gs>
              <a:gs pos="100000">
                <a:srgbClr val="9FD3DD">
                  <a:alpha val="15000"/>
                  <a:lumMod val="66000"/>
                  <a:lumOff val="34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471340"/>
            <a:ext cx="10018713" cy="482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ежемесячные Доходы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53873" y="1165783"/>
            <a:ext cx="8079584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 парикмахера (стрижка 500 рублей, покраска волос 2000 рублей, укладка 800 рублей * 30 человек) –75 000 рублей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 визажиста (макияж 1500 рублей * 25 человек) – 37 000 рублей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лашмейкера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(наращивание ресниц 1500 рублей, ламинирование ресниц 1000 рублей * 70 человек) – 93 000 рублей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бровиста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(ламинирование бровей 1000 рублей, коррекция бровей 500 рублей, покраска бровей 1500 рублей * 30 человек) – 60 000 рублей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 маникюра и педикюра (наращивание ногтей + гель-лак 1800 рублей, уход за ногтями 700 рублей, покрытие гель-лак 1300 рублей * 70 человек) – 175 000 рублей 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Итого: 440 000 рублей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24649" y="0"/>
            <a:ext cx="4694548" cy="9426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697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90131" y="1081807"/>
            <a:ext cx="8329353" cy="4942899"/>
          </a:xfrm>
          <a:prstGeom prst="horizontalScroll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6819" y="380706"/>
            <a:ext cx="4694327" cy="70110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806" y="418987"/>
            <a:ext cx="1776355" cy="36368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452" y="225890"/>
            <a:ext cx="4718713" cy="7254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17614" y="1845426"/>
            <a:ext cx="62927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изучила и выбрала форму предпринимательской деятельности, а также разработала план для открытия своего собственного бизнеса в будущем.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понимаю, что реально приступив к выполнению своей цели я столкнусь еще со многими проблемами и нюансами, которые не были учтены в моей работе. Я допускаю, что реальных затрат может оказаться гораздо больше и прибыль даже за второй месяц работы я могу не получить. Но я уверена в том, что личностные качества характера, такие как упорство и трудолюбие, а также желание исполнить свою мечту обязательно помогут мне в достижении цели и я добьюсь успеха.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3009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4817" y="2921923"/>
            <a:ext cx="3089766" cy="50292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43944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4662387" y="182657"/>
            <a:ext cx="4694548" cy="942681"/>
          </a:xfrm>
          <a:prstGeom prst="rect">
            <a:avLst/>
          </a:prstGeom>
          <a:gradFill>
            <a:gsLst>
              <a:gs pos="0">
                <a:srgbClr val="80E4F8"/>
              </a:gs>
              <a:gs pos="100000">
                <a:srgbClr val="9FD3DD">
                  <a:alpha val="15000"/>
                  <a:lumMod val="66000"/>
                  <a:lumOff val="34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659" y="311191"/>
            <a:ext cx="9601196" cy="38238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9615" y="1380646"/>
            <a:ext cx="7614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Обоснованием моего выбора темы стало то, что я всегда хотела открыть свой собственный бизнес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582986" y="2229231"/>
            <a:ext cx="9601196" cy="737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моей работы является разработка плана для открытия собственного бизнеса</a:t>
            </a:r>
          </a:p>
        </p:txBody>
      </p:sp>
      <p:grpSp>
        <p:nvGrpSpPr>
          <p:cNvPr id="34" name="Группа 33"/>
          <p:cNvGrpSpPr/>
          <p:nvPr/>
        </p:nvGrpSpPr>
        <p:grpSpPr>
          <a:xfrm>
            <a:off x="2925432" y="2782291"/>
            <a:ext cx="7785025" cy="4431983"/>
            <a:chOff x="1868783" y="2140270"/>
            <a:chExt cx="7785025" cy="4431983"/>
          </a:xfrm>
        </p:grpSpPr>
        <p:sp>
          <p:nvSpPr>
            <p:cNvPr id="4" name="TextBox 3"/>
            <p:cNvSpPr txBox="1"/>
            <p:nvPr/>
          </p:nvSpPr>
          <p:spPr>
            <a:xfrm>
              <a:off x="2280418" y="2140270"/>
              <a:ext cx="7373390" cy="4431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Изучение сфер деятельности</a:t>
              </a:r>
            </a:p>
            <a:p>
              <a:endPara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Изучение организационно-правовых форм предпринимательства</a:t>
              </a:r>
            </a:p>
            <a:p>
              <a:endPara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Выбор для себя сферы деятельности и формы организации, а также выбор предприятия, которое я хочу открыть</a:t>
              </a:r>
            </a:p>
            <a:p>
              <a:endPara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Конкурентный анализ</a:t>
              </a:r>
            </a:p>
            <a:p>
              <a:endPara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Выявление конкурентных преимуществ</a:t>
              </a:r>
            </a:p>
            <a:p>
              <a:endPara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Расчет затрат на открытие салона красоты</a:t>
              </a:r>
            </a:p>
            <a:p>
              <a:endPara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Расчет доходов моего салона</a:t>
              </a:r>
            </a:p>
            <a:p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1891532" y="5185409"/>
              <a:ext cx="252239" cy="16589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1913941" y="5220072"/>
              <a:ext cx="161925" cy="9525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1871747" y="2481060"/>
              <a:ext cx="252239" cy="16589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888748" y="2532004"/>
              <a:ext cx="161925" cy="9525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1871747" y="2902339"/>
              <a:ext cx="252239" cy="16589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1881505" y="2943019"/>
              <a:ext cx="161925" cy="9525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1871747" y="3549890"/>
              <a:ext cx="252239" cy="16589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1888749" y="3588441"/>
              <a:ext cx="161925" cy="9525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892047" y="4145054"/>
              <a:ext cx="252239" cy="16589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1913941" y="4188367"/>
              <a:ext cx="161925" cy="9525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1868783" y="4657271"/>
              <a:ext cx="252239" cy="16589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1895177" y="4697355"/>
              <a:ext cx="161925" cy="9525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1888749" y="5541840"/>
              <a:ext cx="252239" cy="16589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1913941" y="5577162"/>
              <a:ext cx="161925" cy="9525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4531983" y="71106"/>
            <a:ext cx="4694548" cy="9426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2833449" y="2270725"/>
            <a:ext cx="306166" cy="283776"/>
          </a:xfrm>
          <a:prstGeom prst="star4">
            <a:avLst/>
          </a:prstGeom>
          <a:solidFill>
            <a:srgbClr val="80E4F8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EEEA41-D97D-4F8E-AE8F-036872AE2CD2}"/>
              </a:ext>
            </a:extLst>
          </p:cNvPr>
          <p:cNvSpPr txBox="1"/>
          <p:nvPr/>
        </p:nvSpPr>
        <p:spPr>
          <a:xfrm>
            <a:off x="3242205" y="2613014"/>
            <a:ext cx="357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</p:txBody>
      </p:sp>
    </p:spTree>
    <p:extLst>
      <p:ext uri="{BB962C8B-B14F-4D97-AF65-F5344CB8AC3E}">
        <p14:creationId xmlns:p14="http://schemas.microsoft.com/office/powerpoint/2010/main" val="400950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205258" y="269488"/>
            <a:ext cx="4694548" cy="942681"/>
          </a:xfrm>
          <a:prstGeom prst="rect">
            <a:avLst/>
          </a:prstGeom>
          <a:gradFill>
            <a:gsLst>
              <a:gs pos="0">
                <a:srgbClr val="80E4F8"/>
              </a:gs>
              <a:gs pos="100000">
                <a:srgbClr val="9FD3DD">
                  <a:alpha val="15000"/>
                  <a:lumMod val="66000"/>
                  <a:lumOff val="34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44342" y="475819"/>
            <a:ext cx="3555571" cy="306916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 деятельности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27965" y="1561741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 услуг - часть экономики, которая включает в себя все виды коммерческих и некоммерческих услуг; сводная обобщающая категория, включающая воспроизводство разнообразных видов услуг, оказываемых предприятиями, организациями, а также физическими лицами. Остальными частями экономики принято считать производство —промышленность и сельское хозяйство.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520948" y="3557574"/>
            <a:ext cx="8707501" cy="2209886"/>
            <a:chOff x="1019407" y="2286701"/>
            <a:chExt cx="8707501" cy="220988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4981738" y="3763487"/>
              <a:ext cx="2150579" cy="733100"/>
            </a:xfrm>
            <a:prstGeom prst="rect">
              <a:avLst/>
            </a:prstGeom>
            <a:gradFill flip="none" rotWithShape="1">
              <a:gsLst>
                <a:gs pos="0">
                  <a:srgbClr val="80E4F8"/>
                </a:gs>
                <a:gs pos="100000">
                  <a:srgbClr val="9FD3DD">
                    <a:alpha val="15000"/>
                    <a:lumMod val="66000"/>
                    <a:lumOff val="34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Сферы деятельности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27" name="Стрелка вправо 26"/>
            <p:cNvSpPr/>
            <p:nvPr/>
          </p:nvSpPr>
          <p:spPr>
            <a:xfrm rot="10800000">
              <a:off x="4081465" y="3947849"/>
              <a:ext cx="764771" cy="439516"/>
            </a:xfrm>
            <a:prstGeom prst="rightArrow">
              <a:avLst/>
            </a:prstGeom>
            <a:noFill/>
            <a:ln>
              <a:solidFill>
                <a:srgbClr val="80E4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019407" y="3948619"/>
              <a:ext cx="306205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Отрасль промышленности </a:t>
              </a: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8250927" y="3982941"/>
              <a:ext cx="14759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Сфера услуг</a:t>
              </a: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016481" y="2286701"/>
              <a:ext cx="22451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Сельское хозяйство</a:t>
              </a:r>
            </a:p>
          </p:txBody>
        </p:sp>
        <p:sp>
          <p:nvSpPr>
            <p:cNvPr id="14" name="Стрелка вправо 13"/>
            <p:cNvSpPr/>
            <p:nvPr/>
          </p:nvSpPr>
          <p:spPr>
            <a:xfrm>
              <a:off x="7350654" y="3947849"/>
              <a:ext cx="764771" cy="439516"/>
            </a:xfrm>
            <a:prstGeom prst="rightArrow">
              <a:avLst/>
            </a:prstGeom>
            <a:noFill/>
            <a:ln>
              <a:solidFill>
                <a:srgbClr val="80E4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трелка вправо 16"/>
            <p:cNvSpPr/>
            <p:nvPr/>
          </p:nvSpPr>
          <p:spPr>
            <a:xfrm rot="16200000">
              <a:off x="5702106" y="2932888"/>
              <a:ext cx="764771" cy="439516"/>
            </a:xfrm>
            <a:prstGeom prst="rightArrow">
              <a:avLst/>
            </a:prstGeom>
            <a:noFill/>
            <a:ln>
              <a:solidFill>
                <a:srgbClr val="80E4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4074854" y="157937"/>
            <a:ext cx="4694548" cy="9426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78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176074" y="217497"/>
            <a:ext cx="4694548" cy="942681"/>
          </a:xfrm>
          <a:prstGeom prst="rect">
            <a:avLst/>
          </a:prstGeom>
          <a:gradFill>
            <a:gsLst>
              <a:gs pos="0">
                <a:srgbClr val="80E4F8"/>
              </a:gs>
              <a:gs pos="100000">
                <a:srgbClr val="9FD3DD">
                  <a:alpha val="15000"/>
                  <a:lumMod val="66000"/>
                  <a:lumOff val="34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05547" y="391939"/>
            <a:ext cx="1475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Сфера услуг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6392944" y="1960775"/>
            <a:ext cx="18854" cy="37707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6553199" y="1960775"/>
            <a:ext cx="18854" cy="37707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6572053" y="1404938"/>
            <a:ext cx="376435" cy="555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6033792" y="1404937"/>
            <a:ext cx="376435" cy="555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6553199" y="5731496"/>
            <a:ext cx="376435" cy="555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019527" y="5731496"/>
            <a:ext cx="376435" cy="555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586781" y="1950501"/>
            <a:ext cx="2483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материально-бытовая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277571" y="1950501"/>
            <a:ext cx="1963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нематериальная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497692" y="1892514"/>
            <a:ext cx="2604628" cy="5230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879960" y="1892514"/>
            <a:ext cx="2604628" cy="5230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5" name="Группа 44"/>
          <p:cNvGrpSpPr/>
          <p:nvPr/>
        </p:nvGrpSpPr>
        <p:grpSpPr>
          <a:xfrm>
            <a:off x="2493159" y="3048251"/>
            <a:ext cx="3138645" cy="1556069"/>
            <a:chOff x="2493159" y="3048251"/>
            <a:chExt cx="3138645" cy="1556069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3135158" y="3049075"/>
              <a:ext cx="2496646" cy="14773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Торговля</a:t>
              </a:r>
            </a:p>
            <a:p>
              <a:endPara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r>
                <a:rPr lang="ru-RU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Транспорт</a:t>
              </a:r>
            </a:p>
            <a:p>
              <a:endPara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r>
                <a:rPr lang="ru-RU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Общественное питание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2503151" y="3048251"/>
              <a:ext cx="632007" cy="491841"/>
              <a:chOff x="1865685" y="2902628"/>
              <a:chExt cx="632007" cy="491841"/>
            </a:xfrm>
          </p:grpSpPr>
          <p:sp>
            <p:nvSpPr>
              <p:cNvPr id="22" name="Овал 21"/>
              <p:cNvSpPr/>
              <p:nvPr/>
            </p:nvSpPr>
            <p:spPr>
              <a:xfrm>
                <a:off x="1865685" y="2902628"/>
                <a:ext cx="632007" cy="491841"/>
              </a:xfrm>
              <a:prstGeom prst="ellipse">
                <a:avLst/>
              </a:prstGeom>
              <a:gradFill>
                <a:gsLst>
                  <a:gs pos="0">
                    <a:srgbClr val="80E4F8"/>
                  </a:gs>
                  <a:gs pos="100000">
                    <a:srgbClr val="9FD3DD">
                      <a:alpha val="15000"/>
                      <a:lumMod val="66000"/>
                      <a:lumOff val="34000"/>
                    </a:srgbClr>
                  </a:gs>
                </a:gsLst>
                <a:lin ang="2700000" scaled="1"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Овал 22"/>
              <p:cNvSpPr/>
              <p:nvPr/>
            </p:nvSpPr>
            <p:spPr>
              <a:xfrm>
                <a:off x="1976899" y="2981860"/>
                <a:ext cx="399589" cy="321892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6" name="Овал 25"/>
            <p:cNvSpPr/>
            <p:nvPr/>
          </p:nvSpPr>
          <p:spPr>
            <a:xfrm>
              <a:off x="2493159" y="3539047"/>
              <a:ext cx="632007" cy="491841"/>
            </a:xfrm>
            <a:prstGeom prst="ellipse">
              <a:avLst/>
            </a:prstGeom>
            <a:gradFill>
              <a:gsLst>
                <a:gs pos="0">
                  <a:srgbClr val="80E4F8"/>
                </a:gs>
                <a:gs pos="100000">
                  <a:srgbClr val="9FD3DD">
                    <a:alpha val="15000"/>
                    <a:lumMod val="66000"/>
                    <a:lumOff val="34000"/>
                  </a:srgbClr>
                </a:gs>
              </a:gsLst>
              <a:lin ang="2700000" scaled="1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2604373" y="3618279"/>
              <a:ext cx="399589" cy="321892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8" name="Группа 27"/>
            <p:cNvGrpSpPr/>
            <p:nvPr/>
          </p:nvGrpSpPr>
          <p:grpSpPr>
            <a:xfrm>
              <a:off x="2493159" y="4112479"/>
              <a:ext cx="632007" cy="491841"/>
              <a:chOff x="1865685" y="2902628"/>
              <a:chExt cx="632007" cy="491841"/>
            </a:xfrm>
          </p:grpSpPr>
          <p:sp>
            <p:nvSpPr>
              <p:cNvPr id="29" name="Овал 28"/>
              <p:cNvSpPr/>
              <p:nvPr/>
            </p:nvSpPr>
            <p:spPr>
              <a:xfrm>
                <a:off x="1865685" y="2902628"/>
                <a:ext cx="632007" cy="491841"/>
              </a:xfrm>
              <a:prstGeom prst="ellipse">
                <a:avLst/>
              </a:prstGeom>
              <a:gradFill>
                <a:gsLst>
                  <a:gs pos="0">
                    <a:srgbClr val="80E4F8"/>
                  </a:gs>
                  <a:gs pos="100000">
                    <a:srgbClr val="9FD3DD">
                      <a:alpha val="15000"/>
                      <a:lumMod val="66000"/>
                      <a:lumOff val="34000"/>
                    </a:srgbClr>
                  </a:gs>
                </a:gsLst>
                <a:lin ang="2700000" scaled="1"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Овал 29"/>
              <p:cNvSpPr/>
              <p:nvPr/>
            </p:nvSpPr>
            <p:spPr>
              <a:xfrm>
                <a:off x="1976899" y="2981860"/>
                <a:ext cx="399589" cy="321892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41" name="Группа 40"/>
          <p:cNvGrpSpPr/>
          <p:nvPr/>
        </p:nvGrpSpPr>
        <p:grpSpPr>
          <a:xfrm>
            <a:off x="7879960" y="3015035"/>
            <a:ext cx="2086653" cy="1563743"/>
            <a:chOff x="7243191" y="2894954"/>
            <a:chExt cx="2086653" cy="1563743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7879960" y="2903452"/>
              <a:ext cx="1449884" cy="14773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Образование</a:t>
              </a:r>
            </a:p>
            <a:p>
              <a:endPara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r>
                <a:rPr lang="ru-RU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Культура</a:t>
              </a:r>
            </a:p>
            <a:p>
              <a:endPara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r>
                <a:rPr lang="ru-RU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Искусство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grpSp>
          <p:nvGrpSpPr>
            <p:cNvPr id="31" name="Группа 30"/>
            <p:cNvGrpSpPr/>
            <p:nvPr/>
          </p:nvGrpSpPr>
          <p:grpSpPr>
            <a:xfrm>
              <a:off x="7248187" y="2894954"/>
              <a:ext cx="632007" cy="491841"/>
              <a:chOff x="1865685" y="2902628"/>
              <a:chExt cx="632007" cy="491841"/>
            </a:xfrm>
          </p:grpSpPr>
          <p:sp>
            <p:nvSpPr>
              <p:cNvPr id="32" name="Овал 31"/>
              <p:cNvSpPr/>
              <p:nvPr/>
            </p:nvSpPr>
            <p:spPr>
              <a:xfrm>
                <a:off x="1865685" y="2902628"/>
                <a:ext cx="632007" cy="491841"/>
              </a:xfrm>
              <a:prstGeom prst="ellipse">
                <a:avLst/>
              </a:prstGeom>
              <a:gradFill>
                <a:gsLst>
                  <a:gs pos="0">
                    <a:srgbClr val="80E4F8"/>
                  </a:gs>
                  <a:gs pos="100000">
                    <a:srgbClr val="9FD3DD">
                      <a:alpha val="15000"/>
                      <a:lumMod val="66000"/>
                      <a:lumOff val="34000"/>
                    </a:srgbClr>
                  </a:gs>
                </a:gsLst>
                <a:lin ang="2700000" scaled="1"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Овал 32"/>
              <p:cNvSpPr/>
              <p:nvPr/>
            </p:nvSpPr>
            <p:spPr>
              <a:xfrm>
                <a:off x="1976899" y="2981860"/>
                <a:ext cx="399589" cy="321892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4" name="Группа 33"/>
            <p:cNvGrpSpPr/>
            <p:nvPr/>
          </p:nvGrpSpPr>
          <p:grpSpPr>
            <a:xfrm>
              <a:off x="7250780" y="3466027"/>
              <a:ext cx="632007" cy="491841"/>
              <a:chOff x="1865685" y="2902628"/>
              <a:chExt cx="632007" cy="491841"/>
            </a:xfrm>
          </p:grpSpPr>
          <p:sp>
            <p:nvSpPr>
              <p:cNvPr id="35" name="Овал 34"/>
              <p:cNvSpPr/>
              <p:nvPr/>
            </p:nvSpPr>
            <p:spPr>
              <a:xfrm>
                <a:off x="1865685" y="2902628"/>
                <a:ext cx="632007" cy="491841"/>
              </a:xfrm>
              <a:prstGeom prst="ellipse">
                <a:avLst/>
              </a:prstGeom>
              <a:gradFill>
                <a:gsLst>
                  <a:gs pos="0">
                    <a:srgbClr val="80E4F8"/>
                  </a:gs>
                  <a:gs pos="100000">
                    <a:srgbClr val="9FD3DD">
                      <a:alpha val="15000"/>
                      <a:lumMod val="66000"/>
                      <a:lumOff val="34000"/>
                    </a:srgbClr>
                  </a:gs>
                </a:gsLst>
                <a:lin ang="2700000" scaled="1"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1976899" y="2981860"/>
                <a:ext cx="399589" cy="321892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7" name="Группа 36"/>
            <p:cNvGrpSpPr/>
            <p:nvPr/>
          </p:nvGrpSpPr>
          <p:grpSpPr>
            <a:xfrm>
              <a:off x="7243191" y="3966856"/>
              <a:ext cx="632007" cy="491841"/>
              <a:chOff x="1865685" y="2902628"/>
              <a:chExt cx="632007" cy="491841"/>
            </a:xfrm>
          </p:grpSpPr>
          <p:sp>
            <p:nvSpPr>
              <p:cNvPr id="38" name="Овал 37"/>
              <p:cNvSpPr/>
              <p:nvPr/>
            </p:nvSpPr>
            <p:spPr>
              <a:xfrm>
                <a:off x="1865685" y="2902628"/>
                <a:ext cx="632007" cy="491841"/>
              </a:xfrm>
              <a:prstGeom prst="ellipse">
                <a:avLst/>
              </a:prstGeom>
              <a:gradFill>
                <a:gsLst>
                  <a:gs pos="0">
                    <a:srgbClr val="80E4F8"/>
                  </a:gs>
                  <a:gs pos="100000">
                    <a:srgbClr val="9FD3DD">
                      <a:alpha val="15000"/>
                      <a:lumMod val="66000"/>
                      <a:lumOff val="34000"/>
                    </a:srgbClr>
                  </a:gs>
                </a:gsLst>
                <a:lin ang="2700000" scaled="1"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1976899" y="2981860"/>
                <a:ext cx="399589" cy="321892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" name="Прямоугольник 6"/>
          <p:cNvSpPr/>
          <p:nvPr/>
        </p:nvSpPr>
        <p:spPr>
          <a:xfrm>
            <a:off x="4045670" y="105946"/>
            <a:ext cx="4694548" cy="9426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85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928553" y="216816"/>
            <a:ext cx="9027622" cy="942681"/>
          </a:xfrm>
          <a:prstGeom prst="rect">
            <a:avLst/>
          </a:prstGeom>
          <a:gradFill>
            <a:gsLst>
              <a:gs pos="0">
                <a:srgbClr val="80E4F8"/>
              </a:gs>
              <a:gs pos="100000">
                <a:srgbClr val="9FD3DD">
                  <a:alpha val="15000"/>
                  <a:lumMod val="66000"/>
                  <a:lumOff val="34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526" y="437803"/>
            <a:ext cx="9601196" cy="26101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Организационно-правовые формы предпринимательства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4164" y="1187485"/>
            <a:ext cx="8503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Организационно-правовая форма предпринимательства — способ закрепления и использования имущества хозяйствующим субъектом, а также вытекающие из этого его правовое положение и цели предпринимательской деятельности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78924" y="105265"/>
            <a:ext cx="9052560" cy="9426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3522110" y="2308693"/>
            <a:ext cx="4878049" cy="4437216"/>
            <a:chOff x="2300139" y="2175689"/>
            <a:chExt cx="4878049" cy="4437216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2836728" y="2190064"/>
              <a:ext cx="1059873" cy="52120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i="1" dirty="0">
                  <a:solidFill>
                    <a:schemeClr val="bg1"/>
                  </a:solidFill>
                </a:rPr>
                <a:t>ИП</a:t>
              </a:r>
            </a:p>
          </p:txBody>
        </p:sp>
        <p:cxnSp>
          <p:nvCxnSpPr>
            <p:cNvPr id="38" name="Прямая со стрелкой 37"/>
            <p:cNvCxnSpPr/>
            <p:nvPr/>
          </p:nvCxnSpPr>
          <p:spPr>
            <a:xfrm>
              <a:off x="3366248" y="2943785"/>
              <a:ext cx="0" cy="7223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300139" y="3935250"/>
              <a:ext cx="2132218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физическое лицо, зарегистрированное в установленном законодательством порядке и осуществляющее предпринимательскую деятельность без образования юридического лица.</a:t>
              </a:r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5788716" y="2175689"/>
              <a:ext cx="1059873" cy="52120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i="1" dirty="0">
                  <a:solidFill>
                    <a:schemeClr val="bg1"/>
                  </a:solidFill>
                </a:rPr>
                <a:t>ООО</a:t>
              </a:r>
            </a:p>
          </p:txBody>
        </p:sp>
        <p:cxnSp>
          <p:nvCxnSpPr>
            <p:cNvPr id="42" name="Прямая со стрелкой 41"/>
            <p:cNvCxnSpPr/>
            <p:nvPr/>
          </p:nvCxnSpPr>
          <p:spPr>
            <a:xfrm>
              <a:off x="6318652" y="2943785"/>
              <a:ext cx="0" cy="7223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5459116" y="3935249"/>
              <a:ext cx="1719072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это учреждённое одним или несколькими юридическими и/или физическими лицами хозяйственное общество, уставной капитал которого разделён на доли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2855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923607" y="248638"/>
            <a:ext cx="5643546" cy="942681"/>
          </a:xfrm>
          <a:prstGeom prst="rect">
            <a:avLst/>
          </a:prstGeom>
          <a:gradFill>
            <a:gsLst>
              <a:gs pos="0">
                <a:srgbClr val="80E4F8"/>
              </a:gs>
              <a:gs pos="100000">
                <a:srgbClr val="9FD3DD">
                  <a:alpha val="15000"/>
                  <a:lumMod val="66000"/>
                  <a:lumOff val="34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44725" y="306485"/>
            <a:ext cx="5675752" cy="498727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Мои услуги в салоне красоты «</a:t>
            </a:r>
            <a:r>
              <a:rPr lang="ru-RU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Delight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154954" y="1416587"/>
            <a:ext cx="1379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Парикмахер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567153" y="1431977"/>
            <a:ext cx="1141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Визажист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85412" y="3577946"/>
            <a:ext cx="1318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Лашмейкер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645704" y="3577946"/>
            <a:ext cx="984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Бровист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44725" y="137087"/>
            <a:ext cx="5581908" cy="9426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539455" y="1381879"/>
            <a:ext cx="2671457" cy="4713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802255" y="1380973"/>
            <a:ext cx="2671457" cy="4713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8802256" y="3531953"/>
            <a:ext cx="2671457" cy="4713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539455" y="3526940"/>
            <a:ext cx="2671457" cy="4713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5" name="Плюс 24"/>
          <p:cNvSpPr/>
          <p:nvPr/>
        </p:nvSpPr>
        <p:spPr>
          <a:xfrm>
            <a:off x="1046045" y="4824256"/>
            <a:ext cx="878337" cy="839009"/>
          </a:xfrm>
          <a:prstGeom prst="mathPlus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718113" y="4920594"/>
            <a:ext cx="4737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будут предложены горячие напитки и дополнения к ним совершенно бесплатно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104912" y="4893959"/>
            <a:ext cx="416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 время преображения вы можете читать или наслаждаться приятной музыкой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9" name="Плюс 28"/>
          <p:cNvSpPr/>
          <p:nvPr/>
        </p:nvSpPr>
        <p:spPr>
          <a:xfrm>
            <a:off x="7276219" y="4824256"/>
            <a:ext cx="878337" cy="839009"/>
          </a:xfrm>
          <a:prstGeom prst="mathPlus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9218440" y="2453789"/>
            <a:ext cx="1938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Мастер педикюра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60321" y="2442608"/>
            <a:ext cx="1968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Мастер маникюра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539455" y="2405618"/>
            <a:ext cx="2671457" cy="4713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802253" y="2407817"/>
            <a:ext cx="2671457" cy="4713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76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20153" y="235327"/>
            <a:ext cx="4694548" cy="942681"/>
          </a:xfrm>
          <a:prstGeom prst="rect">
            <a:avLst/>
          </a:prstGeom>
          <a:gradFill>
            <a:gsLst>
              <a:gs pos="0">
                <a:srgbClr val="80E4F8"/>
              </a:gs>
              <a:gs pos="100000">
                <a:srgbClr val="9FD3DD">
                  <a:alpha val="15000"/>
                  <a:lumMod val="66000"/>
                  <a:lumOff val="34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0612" y="113023"/>
            <a:ext cx="9115973" cy="964185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3415"/>
              </p:ext>
            </p:extLst>
          </p:nvPr>
        </p:nvGraphicFramePr>
        <p:xfrm>
          <a:off x="2230612" y="1178008"/>
          <a:ext cx="8994371" cy="5212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8352">
                  <a:extLst>
                    <a:ext uri="{9D8B030D-6E8A-4147-A177-3AD203B41FA5}">
                      <a16:colId xmlns:a16="http://schemas.microsoft.com/office/drawing/2014/main" val="413075401"/>
                    </a:ext>
                  </a:extLst>
                </a:gridCol>
                <a:gridCol w="1599147">
                  <a:extLst>
                    <a:ext uri="{9D8B030D-6E8A-4147-A177-3AD203B41FA5}">
                      <a16:colId xmlns:a16="http://schemas.microsoft.com/office/drawing/2014/main" val="3131421524"/>
                    </a:ext>
                  </a:extLst>
                </a:gridCol>
                <a:gridCol w="1009462">
                  <a:extLst>
                    <a:ext uri="{9D8B030D-6E8A-4147-A177-3AD203B41FA5}">
                      <a16:colId xmlns:a16="http://schemas.microsoft.com/office/drawing/2014/main" val="3255461999"/>
                    </a:ext>
                  </a:extLst>
                </a:gridCol>
                <a:gridCol w="1009462">
                  <a:extLst>
                    <a:ext uri="{9D8B030D-6E8A-4147-A177-3AD203B41FA5}">
                      <a16:colId xmlns:a16="http://schemas.microsoft.com/office/drawing/2014/main" val="4264662834"/>
                    </a:ext>
                  </a:extLst>
                </a:gridCol>
                <a:gridCol w="924507">
                  <a:extLst>
                    <a:ext uri="{9D8B030D-6E8A-4147-A177-3AD203B41FA5}">
                      <a16:colId xmlns:a16="http://schemas.microsoft.com/office/drawing/2014/main" val="2165930294"/>
                    </a:ext>
                  </a:extLst>
                </a:gridCol>
                <a:gridCol w="924507">
                  <a:extLst>
                    <a:ext uri="{9D8B030D-6E8A-4147-A177-3AD203B41FA5}">
                      <a16:colId xmlns:a16="http://schemas.microsoft.com/office/drawing/2014/main" val="1469554660"/>
                    </a:ext>
                  </a:extLst>
                </a:gridCol>
                <a:gridCol w="999467">
                  <a:extLst>
                    <a:ext uri="{9D8B030D-6E8A-4147-A177-3AD203B41FA5}">
                      <a16:colId xmlns:a16="http://schemas.microsoft.com/office/drawing/2014/main" val="1795287994"/>
                    </a:ext>
                  </a:extLst>
                </a:gridCol>
                <a:gridCol w="999467">
                  <a:extLst>
                    <a:ext uri="{9D8B030D-6E8A-4147-A177-3AD203B41FA5}">
                      <a16:colId xmlns:a16="http://schemas.microsoft.com/office/drawing/2014/main" val="80457894"/>
                    </a:ext>
                  </a:extLst>
                </a:gridCol>
              </a:tblGrid>
              <a:tr h="1579352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Параметр сравнения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Вес (значимость) данного параметра для покупателя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Оценка конкурента (по 5-тибалльной шкале)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Взвешенная оценка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762855"/>
                  </a:ext>
                </a:extLst>
              </a:tr>
              <a:tr h="2544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279833"/>
                  </a:ext>
                </a:extLst>
              </a:tr>
              <a:tr h="1091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Салон красоты «Локо-Стиль»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Салон красоты «Pudra»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Салон красоты «Beauty MAK»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Салон красоты «Локо-Стиль»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Салон красоты «Pudra»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Салон красоты «Beauty MAK»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extLst>
                  <a:ext uri="{0D108BD9-81ED-4DB2-BD59-A6C34878D82A}">
                    <a16:rowId xmlns:a16="http://schemas.microsoft.com/office/drawing/2014/main" val="981238178"/>
                  </a:ext>
                </a:extLst>
              </a:tr>
              <a:tr h="254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Цена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extLst>
                  <a:ext uri="{0D108BD9-81ED-4DB2-BD59-A6C34878D82A}">
                    <a16:rowId xmlns:a16="http://schemas.microsoft.com/office/drawing/2014/main" val="2073668673"/>
                  </a:ext>
                </a:extLst>
              </a:tr>
              <a:tr h="4363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Качество услуги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1,25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extLst>
                  <a:ext uri="{0D108BD9-81ED-4DB2-BD59-A6C34878D82A}">
                    <a16:rowId xmlns:a16="http://schemas.microsoft.com/office/drawing/2014/main" val="126714909"/>
                  </a:ext>
                </a:extLst>
              </a:tr>
              <a:tr h="4363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Местоположение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0,75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extLst>
                  <a:ext uri="{0D108BD9-81ED-4DB2-BD59-A6C34878D82A}">
                    <a16:rowId xmlns:a16="http://schemas.microsoft.com/office/drawing/2014/main" val="2853169122"/>
                  </a:ext>
                </a:extLst>
              </a:tr>
              <a:tr h="254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Дизайн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extLst>
                  <a:ext uri="{0D108BD9-81ED-4DB2-BD59-A6C34878D82A}">
                    <a16:rowId xmlns:a16="http://schemas.microsoft.com/office/drawing/2014/main" val="4154404635"/>
                  </a:ext>
                </a:extLst>
              </a:tr>
              <a:tr h="650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Информативность сайта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extLst>
                  <a:ext uri="{0D108BD9-81ED-4DB2-BD59-A6C34878D82A}">
                    <a16:rowId xmlns:a16="http://schemas.microsoft.com/office/drawing/2014/main" val="3619816115"/>
                  </a:ext>
                </a:extLst>
              </a:tr>
              <a:tr h="254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Итого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4,7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70" marR="62170" marT="0" marB="0"/>
                </a:tc>
                <a:extLst>
                  <a:ext uri="{0D108BD9-81ED-4DB2-BD59-A6C34878D82A}">
                    <a16:rowId xmlns:a16="http://schemas.microsoft.com/office/drawing/2014/main" val="42117121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389749" y="123776"/>
            <a:ext cx="4694548" cy="9426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720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62953" y="216816"/>
            <a:ext cx="4694548" cy="942681"/>
          </a:xfrm>
          <a:prstGeom prst="rect">
            <a:avLst/>
          </a:prstGeom>
          <a:gradFill>
            <a:gsLst>
              <a:gs pos="0">
                <a:srgbClr val="80E4F8"/>
              </a:gs>
              <a:gs pos="100000">
                <a:srgbClr val="9FD3DD">
                  <a:alpha val="15000"/>
                  <a:lumMod val="66000"/>
                  <a:lumOff val="34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32549" y="105265"/>
            <a:ext cx="4694548" cy="9426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730292" y="1679310"/>
            <a:ext cx="335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 салон красоты «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Delight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8567" y="2842346"/>
            <a:ext cx="2236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Хорошее помещение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28567" y="3519455"/>
            <a:ext cx="253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Удобное расположение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79135" y="2842346"/>
            <a:ext cx="2943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Качественное оборудование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41107" y="3519455"/>
            <a:ext cx="3441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Квалифицированные сотрудники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70046" y="1679310"/>
            <a:ext cx="3419554" cy="36933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641107" y="2845769"/>
            <a:ext cx="3419554" cy="36933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84297" y="2848655"/>
            <a:ext cx="3419554" cy="36933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84297" y="3525830"/>
            <a:ext cx="3419554" cy="36933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641107" y="3516032"/>
            <a:ext cx="3419554" cy="36933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cxnSp>
        <p:nvCxnSpPr>
          <p:cNvPr id="19" name="Прямая соединительная линия 18"/>
          <p:cNvCxnSpPr>
            <a:stCxn id="12" idx="2"/>
            <a:endCxn id="15" idx="3"/>
          </p:cNvCxnSpPr>
          <p:nvPr/>
        </p:nvCxnSpPr>
        <p:spPr>
          <a:xfrm flipH="1">
            <a:off x="4903851" y="2048642"/>
            <a:ext cx="1375972" cy="98467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2" idx="2"/>
            <a:endCxn id="14" idx="1"/>
          </p:cNvCxnSpPr>
          <p:nvPr/>
        </p:nvCxnSpPr>
        <p:spPr>
          <a:xfrm>
            <a:off x="6279823" y="2048642"/>
            <a:ext cx="1361284" cy="98179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2" idx="2"/>
            <a:endCxn id="16" idx="3"/>
          </p:cNvCxnSpPr>
          <p:nvPr/>
        </p:nvCxnSpPr>
        <p:spPr>
          <a:xfrm flipH="1">
            <a:off x="4903851" y="2048642"/>
            <a:ext cx="1375972" cy="166185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2" idx="2"/>
            <a:endCxn id="17" idx="1"/>
          </p:cNvCxnSpPr>
          <p:nvPr/>
        </p:nvCxnSpPr>
        <p:spPr>
          <a:xfrm>
            <a:off x="6279823" y="2048642"/>
            <a:ext cx="1361284" cy="16520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Левая фигурная скобка 25"/>
          <p:cNvSpPr/>
          <p:nvPr/>
        </p:nvSpPr>
        <p:spPr>
          <a:xfrm rot="16200000">
            <a:off x="5705846" y="-181241"/>
            <a:ext cx="1154784" cy="9597882"/>
          </a:xfrm>
          <a:prstGeom prst="lef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88192" y="5211535"/>
            <a:ext cx="6383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считаю, что если я все правильно сделаю, то этот бизнес сможет приносить большую прибыль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26302" y="322689"/>
            <a:ext cx="230704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Выбор предприятия</a:t>
            </a:r>
            <a:endParaRPr lang="ru-RU" sz="2000" b="1" kern="0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22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65064" y="177801"/>
            <a:ext cx="9027622" cy="816015"/>
          </a:xfrm>
          <a:prstGeom prst="rect">
            <a:avLst/>
          </a:prstGeom>
          <a:gradFill>
            <a:gsLst>
              <a:gs pos="0">
                <a:srgbClr val="80E4F8"/>
              </a:gs>
              <a:gs pos="100000">
                <a:srgbClr val="9FD3DD">
                  <a:alpha val="15000"/>
                  <a:lumMod val="66000"/>
                  <a:lumOff val="34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177801"/>
            <a:ext cx="10018713" cy="6477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Первоначальные Расходы на открытие и развитие бизнеса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0425" y="1803857"/>
            <a:ext cx="10756900" cy="2638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Кресла (10 штук) – 50 000 рублей, парикмахерское кресло – 10 000 рублей, мойка –5 000 рублей, стол маникюрный – 5 000 рублей, стол (5 штук) – 25 000 рублей, тумбочки (6 штук) – 18 000 рублей, шкаф (3 штуки) –90 000 рублей, стулья (10 штук) –  30 000 рублей, диван – 20 000 рублей, обои – 6 000 рублей, люстра – 2 000 рублей, зеркала (6 штук) – 36 000 рублей,  лампа (6 штук) – 12 000 рублей,  полки – 5 000 рублей,  чайник – 1 500 рублей,  колонка – 5 000 рублей,  реклама – 20 000 рублей</a:t>
            </a:r>
          </a:p>
          <a:p>
            <a:pPr indent="450215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ого: 340 500 рублей</a:t>
            </a:r>
            <a:endParaRPr lang="ru-RU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91632" y="93643"/>
            <a:ext cx="9031291" cy="8160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53530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603</TotalTime>
  <Words>924</Words>
  <Application>Microsoft Office PowerPoint</Application>
  <PresentationFormat>Широкоэкранный</PresentationFormat>
  <Paragraphs>162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Symbol</vt:lpstr>
      <vt:lpstr>Times New Roman</vt:lpstr>
      <vt:lpstr>Wingdings</vt:lpstr>
      <vt:lpstr>Wingdings 3</vt:lpstr>
      <vt:lpstr>Сектор</vt:lpstr>
      <vt:lpstr>Проект на тему  «Моя мечта – мой собственный бизнес»</vt:lpstr>
      <vt:lpstr>Введение</vt:lpstr>
      <vt:lpstr>Сфера деятельности</vt:lpstr>
      <vt:lpstr>Презентация PowerPoint</vt:lpstr>
      <vt:lpstr> Организационно-правовые формы предпринимательства</vt:lpstr>
      <vt:lpstr>Мои услуги в салоне красоты «Delight»</vt:lpstr>
      <vt:lpstr>Конкуренты</vt:lpstr>
      <vt:lpstr>Презентация PowerPoint</vt:lpstr>
      <vt:lpstr>Первоначальные Расходы на открытие и развитие бизнеса</vt:lpstr>
      <vt:lpstr>Ежемесячные затраты </vt:lpstr>
      <vt:lpstr>Презентация PowerPoint</vt:lpstr>
      <vt:lpstr>ежемесячные Доходы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Курсовая работа по МДК.02.02  Технология разработки и защиты БД «Магазин игрушек» ИвПЭК.09.02.03.37</dc:title>
  <dc:creator>no3umuB</dc:creator>
  <cp:lastModifiedBy>Полина Комарова</cp:lastModifiedBy>
  <cp:revision>68</cp:revision>
  <dcterms:created xsi:type="dcterms:W3CDTF">2020-12-09T09:38:11Z</dcterms:created>
  <dcterms:modified xsi:type="dcterms:W3CDTF">2021-05-22T20:22:05Z</dcterms:modified>
</cp:coreProperties>
</file>